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uk-UA" smtClean="0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9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579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420188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103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ка назви цита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16986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Істина/хибніст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007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3056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319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і об’є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20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1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3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888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5665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09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23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Зображенн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 smtClean="0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 smtClean="0"/>
              <a:t>Редагувати стиль зразка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46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uk-UA" smtClean="0"/>
              <a:t>Зразок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 smtClean="0"/>
              <a:t>Редагувати стиль зразка тексту</a:t>
            </a:r>
          </a:p>
          <a:p>
            <a:pPr lvl="1"/>
            <a:r>
              <a:rPr lang="uk-UA" smtClean="0"/>
              <a:t>Другий рівень</a:t>
            </a:r>
          </a:p>
          <a:p>
            <a:pPr lvl="2"/>
            <a:r>
              <a:rPr lang="uk-UA" smtClean="0"/>
              <a:t>Третій рівень</a:t>
            </a:r>
          </a:p>
          <a:p>
            <a:pPr lvl="3"/>
            <a:r>
              <a:rPr lang="uk-UA" smtClean="0"/>
              <a:t>Четвертий рівень</a:t>
            </a:r>
          </a:p>
          <a:p>
            <a:pPr lvl="4"/>
            <a:r>
              <a:rPr lang="uk-UA" smtClean="0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0D4F1-082A-4D9B-AD10-1BAF8DBDC9EB}" type="datetimeFigureOut">
              <a:rPr lang="en-US" smtClean="0"/>
              <a:t>3/12/2021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BE984E2-AE23-46FC-B69E-CE10232ADE9D}" type="slidenum">
              <a:rPr lang="en-US" smtClean="0"/>
              <a:t>‹№›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052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507067" y="1357745"/>
            <a:ext cx="7766936" cy="3782291"/>
          </a:xfrm>
        </p:spPr>
        <p:txBody>
          <a:bodyPr/>
          <a:lstStyle/>
          <a:p>
            <a:pPr algn="ctr"/>
            <a:r>
              <a:rPr lang="uk-UA" b="1" dirty="0" smtClean="0"/>
              <a:t>Вступ до </a:t>
            </a:r>
            <a:r>
              <a:rPr lang="en-US" b="1" dirty="0" smtClean="0"/>
              <a:t>HTML </a:t>
            </a:r>
            <a:r>
              <a:rPr lang="uk-UA" b="1" dirty="0" smtClean="0"/>
              <a:t>та</a:t>
            </a:r>
            <a:r>
              <a:rPr lang="en-US" b="1" dirty="0" smtClean="0"/>
              <a:t> CSS</a:t>
            </a:r>
            <a:r>
              <a:rPr lang="uk-UA" b="1" dirty="0" smtClean="0"/>
              <a:t>.</a:t>
            </a:r>
            <a:br>
              <a:rPr lang="uk-UA" b="1" dirty="0" smtClean="0"/>
            </a:br>
            <a:r>
              <a:rPr lang="uk-UA" b="1" dirty="0" smtClean="0"/>
              <a:t>Верстка сайту</a:t>
            </a: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49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8145"/>
          </a:xfrm>
        </p:spPr>
        <p:txBody>
          <a:bodyPr/>
          <a:lstStyle/>
          <a:p>
            <a:r>
              <a:rPr lang="uk-UA" b="1" dirty="0" smtClean="0"/>
              <a:t>Синтаксис </a:t>
            </a:r>
            <a:r>
              <a:rPr lang="en-US" b="1" dirty="0" smtClean="0"/>
              <a:t>CSS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57745"/>
            <a:ext cx="8596668" cy="5153891"/>
          </a:xfrm>
        </p:spPr>
        <p:txBody>
          <a:bodyPr>
            <a:normAutofit/>
          </a:bodyPr>
          <a:lstStyle/>
          <a:p>
            <a:r>
              <a:rPr lang="ru-RU" dirty="0" err="1" smtClean="0"/>
              <a:t>Спочатку</a:t>
            </a:r>
            <a:r>
              <a:rPr lang="ru-RU" dirty="0" smtClean="0"/>
              <a:t> </a:t>
            </a:r>
            <a:r>
              <a:rPr lang="ru-RU" dirty="0" err="1"/>
              <a:t>пишеться</a:t>
            </a:r>
            <a:r>
              <a:rPr lang="ru-RU" dirty="0"/>
              <a:t> селектор, </a:t>
            </a:r>
            <a:r>
              <a:rPr lang="ru-RU" dirty="0" err="1"/>
              <a:t>потім</a:t>
            </a:r>
            <a:r>
              <a:rPr lang="ru-RU" dirty="0"/>
              <a:t> в </a:t>
            </a:r>
            <a:r>
              <a:rPr lang="ru-RU" dirty="0" err="1"/>
              <a:t>фігурних</a:t>
            </a:r>
            <a:r>
              <a:rPr lang="ru-RU" dirty="0"/>
              <a:t> дужках </a:t>
            </a:r>
            <a:r>
              <a:rPr lang="ru-RU" dirty="0" err="1"/>
              <a:t>вказуються</a:t>
            </a:r>
            <a:r>
              <a:rPr lang="ru-RU" dirty="0"/>
              <a:t> </a:t>
            </a:r>
            <a:r>
              <a:rPr lang="ru-RU" dirty="0" err="1"/>
              <a:t>всі</a:t>
            </a:r>
            <a:r>
              <a:rPr lang="ru-RU" dirty="0"/>
              <a:t> </a:t>
            </a:r>
            <a:r>
              <a:rPr lang="ru-RU" dirty="0" err="1"/>
              <a:t>його</a:t>
            </a:r>
            <a:r>
              <a:rPr lang="ru-RU" dirty="0"/>
              <a:t> </a:t>
            </a:r>
            <a:r>
              <a:rPr lang="ru-RU" dirty="0" err="1"/>
              <a:t>властивості</a:t>
            </a:r>
            <a:r>
              <a:rPr lang="ru-RU" dirty="0"/>
              <a:t> і через </a:t>
            </a:r>
            <a:r>
              <a:rPr lang="ru-RU" dirty="0" err="1"/>
              <a:t>двокрапку</a:t>
            </a:r>
            <a:r>
              <a:rPr lang="ru-RU" dirty="0"/>
              <a:t> </a:t>
            </a:r>
            <a:r>
              <a:rPr lang="ru-RU" dirty="0" err="1"/>
              <a:t>їх</a:t>
            </a:r>
            <a:r>
              <a:rPr lang="ru-RU" dirty="0"/>
              <a:t> </a:t>
            </a:r>
            <a:r>
              <a:rPr lang="ru-RU" dirty="0" err="1"/>
              <a:t>значення</a:t>
            </a:r>
            <a:r>
              <a:rPr lang="ru-RU" dirty="0" smtClean="0"/>
              <a:t>.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r>
              <a:rPr lang="ru-RU" dirty="0" smtClean="0"/>
              <a:t>Приклад: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 smtClean="0"/>
          </a:p>
          <a:p>
            <a:pPr marL="0" indent="0">
              <a:buNone/>
            </a:pPr>
            <a:r>
              <a:rPr lang="uk-UA" dirty="0"/>
              <a:t>	</a:t>
            </a:r>
            <a:r>
              <a:rPr lang="uk-UA" dirty="0"/>
              <a:t>В </a:t>
            </a:r>
            <a:r>
              <a:rPr lang="uk-UA" dirty="0"/>
              <a:t>цьому прикладі селектором є "</a:t>
            </a:r>
            <a:r>
              <a:rPr lang="en-US" dirty="0"/>
              <a:t>p". "padding", "font-size", "color" - </a:t>
            </a:r>
            <a:r>
              <a:rPr lang="uk-UA" dirty="0"/>
              <a:t>властивості</a:t>
            </a:r>
            <a:r>
              <a:rPr lang="uk-UA" dirty="0"/>
              <a:t>, а "10</a:t>
            </a:r>
            <a:r>
              <a:rPr lang="en-US" dirty="0" err="1"/>
              <a:t>px</a:t>
            </a:r>
            <a:r>
              <a:rPr lang="en-US" dirty="0"/>
              <a:t>", "15px", "green" - </a:t>
            </a:r>
            <a:r>
              <a:rPr lang="uk-UA" dirty="0"/>
              <a:t>їхні значення.</a:t>
            </a:r>
          </a:p>
          <a:p>
            <a:pPr marL="0" indent="0">
              <a:buNone/>
            </a:pPr>
            <a:r>
              <a:rPr lang="uk-UA" dirty="0"/>
              <a:t>	Це </a:t>
            </a:r>
            <a:r>
              <a:rPr lang="uk-UA" dirty="0"/>
              <a:t>означає, що все що знаходиться в тегах "</a:t>
            </a:r>
            <a:r>
              <a:rPr lang="en-US" dirty="0"/>
              <a:t>p" </a:t>
            </a:r>
            <a:r>
              <a:rPr lang="uk-UA" dirty="0"/>
              <a:t>стане зеленого кольору, розміром шрифту в 15 пікселів і верхнім відступом в 10 пікселів.</a:t>
            </a:r>
          </a:p>
          <a:p>
            <a:endParaRPr lang="ru-RU" dirty="0"/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806" y="1995055"/>
            <a:ext cx="3395722" cy="123106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6645" y="3675903"/>
            <a:ext cx="5364005" cy="85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3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5855"/>
          </a:xfrm>
        </p:spPr>
        <p:txBody>
          <a:bodyPr/>
          <a:lstStyle/>
          <a:p>
            <a:r>
              <a:rPr lang="uk-UA" b="1" dirty="0" smtClean="0"/>
              <a:t>Селектори </a:t>
            </a:r>
            <a:r>
              <a:rPr lang="en-US" b="1" dirty="0" smtClean="0"/>
              <a:t>CSS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85455"/>
            <a:ext cx="8596668" cy="5223163"/>
          </a:xfrm>
        </p:spPr>
        <p:txBody>
          <a:bodyPr>
            <a:normAutofit/>
          </a:bodyPr>
          <a:lstStyle/>
          <a:p>
            <a:r>
              <a:rPr lang="ru-RU" dirty="0" err="1"/>
              <a:t>Існує</a:t>
            </a:r>
            <a:r>
              <a:rPr lang="ru-RU" dirty="0"/>
              <a:t> </a:t>
            </a:r>
            <a:r>
              <a:rPr lang="ru-RU" dirty="0" err="1"/>
              <a:t>декілька</a:t>
            </a:r>
            <a:r>
              <a:rPr lang="ru-RU" dirty="0"/>
              <a:t> </a:t>
            </a:r>
            <a:r>
              <a:rPr lang="ru-RU" dirty="0" err="1"/>
              <a:t>типів</a:t>
            </a:r>
            <a:r>
              <a:rPr lang="ru-RU" dirty="0"/>
              <a:t> </a:t>
            </a:r>
            <a:r>
              <a:rPr lang="ru-RU" dirty="0" err="1"/>
              <a:t>селекторів</a:t>
            </a:r>
            <a:r>
              <a:rPr lang="ru-RU" dirty="0"/>
              <a:t>:</a:t>
            </a:r>
          </a:p>
          <a:p>
            <a:pPr lvl="1"/>
            <a:r>
              <a:rPr lang="ru-RU" dirty="0" err="1"/>
              <a:t>Контекстні</a:t>
            </a:r>
            <a:r>
              <a:rPr lang="ru-RU" dirty="0"/>
              <a:t> </a:t>
            </a:r>
            <a:r>
              <a:rPr lang="ru-RU" dirty="0" err="1"/>
              <a:t>селектори</a:t>
            </a:r>
            <a:r>
              <a:rPr lang="ru-RU" dirty="0"/>
              <a:t>,</a:t>
            </a:r>
          </a:p>
          <a:p>
            <a:pPr lvl="1"/>
            <a:r>
              <a:rPr lang="ru-RU" dirty="0"/>
              <a:t>Селектор ID,</a:t>
            </a:r>
          </a:p>
          <a:p>
            <a:pPr lvl="1"/>
            <a:r>
              <a:rPr lang="ru-RU" dirty="0"/>
              <a:t>Селектор CLASS,</a:t>
            </a:r>
          </a:p>
          <a:p>
            <a:pPr lvl="1"/>
            <a:r>
              <a:rPr lang="ru-RU" dirty="0" err="1"/>
              <a:t>Селектори</a:t>
            </a:r>
            <a:r>
              <a:rPr lang="ru-RU" dirty="0"/>
              <a:t> </a:t>
            </a:r>
            <a:r>
              <a:rPr lang="ru-RU" dirty="0" err="1"/>
              <a:t>параметрів</a:t>
            </a:r>
            <a:r>
              <a:rPr lang="ru-RU" dirty="0"/>
              <a:t>,</a:t>
            </a:r>
          </a:p>
          <a:p>
            <a:pPr lvl="1"/>
            <a:r>
              <a:rPr lang="ru-RU" dirty="0" err="1"/>
              <a:t>Стадартний</a:t>
            </a:r>
            <a:r>
              <a:rPr lang="ru-RU" dirty="0"/>
              <a:t> селектор.</a:t>
            </a:r>
          </a:p>
          <a:p>
            <a:r>
              <a:rPr lang="ru-RU" dirty="0" err="1"/>
              <a:t>Також</a:t>
            </a:r>
            <a:r>
              <a:rPr lang="ru-RU" dirty="0"/>
              <a:t> є </a:t>
            </a:r>
            <a:r>
              <a:rPr lang="ru-RU" dirty="0" err="1"/>
              <a:t>псевдоелементи</a:t>
            </a:r>
            <a:r>
              <a:rPr lang="ru-RU" dirty="0"/>
              <a:t>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потрібні</a:t>
            </a:r>
            <a:r>
              <a:rPr lang="ru-RU" dirty="0"/>
              <a:t> для </a:t>
            </a:r>
            <a:r>
              <a:rPr lang="ru-RU" dirty="0" err="1"/>
              <a:t>налаштування</a:t>
            </a:r>
            <a:r>
              <a:rPr lang="ru-RU" dirty="0"/>
              <a:t> </a:t>
            </a:r>
            <a:r>
              <a:rPr lang="ru-RU" dirty="0" err="1"/>
              <a:t>властивостей</a:t>
            </a:r>
            <a:r>
              <a:rPr lang="ru-RU" dirty="0"/>
              <a:t> </a:t>
            </a:r>
            <a:r>
              <a:rPr lang="ru-RU" dirty="0" err="1"/>
              <a:t>певного</a:t>
            </a:r>
            <a:r>
              <a:rPr lang="ru-RU" dirty="0"/>
              <a:t> стану </a:t>
            </a:r>
            <a:r>
              <a:rPr lang="ru-RU" dirty="0" err="1"/>
              <a:t>елементу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ru-RU" dirty="0" err="1" smtClean="0"/>
              <a:t>Наприклад</a:t>
            </a:r>
            <a:r>
              <a:rPr lang="ru-RU" dirty="0" smtClean="0"/>
              <a:t> </a:t>
            </a:r>
            <a:r>
              <a:rPr lang="ru-RU" dirty="0" err="1"/>
              <a:t>наведеного</a:t>
            </a:r>
            <a:r>
              <a:rPr lang="ru-RU" dirty="0"/>
              <a:t> курсора мишки на </a:t>
            </a:r>
            <a:r>
              <a:rPr lang="ru-RU" dirty="0" err="1"/>
              <a:t>посилання</a:t>
            </a:r>
            <a:r>
              <a:rPr lang="ru-RU" dirty="0" smtClean="0"/>
              <a:t>: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 smtClean="0"/>
              <a:t>     </a:t>
            </a:r>
            <a:r>
              <a:rPr lang="ru-RU" dirty="0"/>
              <a:t>Тут ми </a:t>
            </a:r>
            <a:r>
              <a:rPr lang="ru-RU" dirty="0" err="1"/>
              <a:t>встановили</a:t>
            </a:r>
            <a:r>
              <a:rPr lang="ru-RU" dirty="0"/>
              <a:t> </a:t>
            </a:r>
            <a:r>
              <a:rPr lang="ru-RU" dirty="0" err="1"/>
              <a:t>параметри</a:t>
            </a:r>
            <a:r>
              <a:rPr lang="ru-RU" dirty="0"/>
              <a:t> </a:t>
            </a:r>
            <a:r>
              <a:rPr lang="ru-RU" dirty="0" err="1"/>
              <a:t>наведеного</a:t>
            </a:r>
            <a:r>
              <a:rPr lang="ru-RU" dirty="0"/>
              <a:t> </a:t>
            </a:r>
            <a:r>
              <a:rPr lang="ru-RU" dirty="0" err="1"/>
              <a:t>посилання</a:t>
            </a:r>
            <a:r>
              <a:rPr lang="ru-RU" dirty="0"/>
              <a:t>: </a:t>
            </a:r>
            <a:r>
              <a:rPr lang="ru-RU" dirty="0" err="1"/>
              <a:t>блакитний</a:t>
            </a:r>
            <a:r>
              <a:rPr lang="ru-RU" dirty="0"/>
              <a:t> </a:t>
            </a:r>
            <a:r>
              <a:rPr lang="ru-RU" dirty="0" err="1"/>
              <a:t>колір</a:t>
            </a:r>
            <a:r>
              <a:rPr lang="ru-RU" dirty="0"/>
              <a:t>, і </a:t>
            </a:r>
            <a:r>
              <a:rPr lang="ru-RU" dirty="0" err="1"/>
              <a:t>розмір</a:t>
            </a:r>
            <a:r>
              <a:rPr lang="ru-RU" dirty="0"/>
              <a:t> шрифту 1.3em.</a:t>
            </a:r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030" y="4862945"/>
            <a:ext cx="5054707" cy="90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143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37310"/>
          </a:xfrm>
        </p:spPr>
        <p:txBody>
          <a:bodyPr>
            <a:normAutofit fontScale="90000"/>
          </a:bodyPr>
          <a:lstStyle/>
          <a:p>
            <a:r>
              <a:rPr lang="uk-UA" b="1" dirty="0"/>
              <a:t>Селектор </a:t>
            </a:r>
            <a:r>
              <a:rPr lang="en-US" b="1" dirty="0"/>
              <a:t>ID</a:t>
            </a:r>
            <a:r>
              <a:rPr lang="en-US" b="1" dirty="0" smtClean="0"/>
              <a:t>:</a:t>
            </a:r>
            <a:r>
              <a:rPr lang="uk-UA" dirty="0"/>
              <a:t/>
            </a:r>
            <a:br>
              <a:rPr lang="uk-UA" dirty="0"/>
            </a:b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246910"/>
            <a:ext cx="8596668" cy="5209307"/>
          </a:xfrm>
        </p:spPr>
        <p:txBody>
          <a:bodyPr>
            <a:normAutofit/>
          </a:bodyPr>
          <a:lstStyle/>
          <a:p>
            <a:r>
              <a:rPr lang="uk-UA" dirty="0"/>
              <a:t>Синтаксис</a:t>
            </a:r>
            <a:r>
              <a:rPr lang="uk-UA" dirty="0" smtClean="0"/>
              <a:t>:</a:t>
            </a:r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endParaRPr lang="uk-UA" dirty="0"/>
          </a:p>
          <a:p>
            <a:endParaRPr lang="uk-UA" dirty="0" smtClean="0"/>
          </a:p>
          <a:p>
            <a:r>
              <a:rPr lang="ru-RU" dirty="0" err="1"/>
              <a:t>Зазвичай</a:t>
            </a:r>
            <a:r>
              <a:rPr lang="ru-RU" dirty="0"/>
              <a:t> </a:t>
            </a:r>
            <a:r>
              <a:rPr lang="ru-RU" b="1" dirty="0"/>
              <a:t>селектор ID </a:t>
            </a:r>
            <a:r>
              <a:rPr lang="ru-RU" b="1" dirty="0" err="1"/>
              <a:t>використовують</a:t>
            </a:r>
            <a:r>
              <a:rPr lang="ru-RU" b="1" dirty="0"/>
              <a:t> для </a:t>
            </a:r>
            <a:r>
              <a:rPr lang="ru-RU" b="1" dirty="0" err="1"/>
              <a:t>масивних</a:t>
            </a:r>
            <a:r>
              <a:rPr lang="ru-RU" b="1" dirty="0"/>
              <a:t> </a:t>
            </a:r>
            <a:r>
              <a:rPr lang="ru-RU" b="1" dirty="0" err="1"/>
              <a:t>блоків</a:t>
            </a:r>
            <a:r>
              <a:rPr lang="ru-RU" dirty="0"/>
              <a:t>, </a:t>
            </a:r>
            <a:r>
              <a:rPr lang="ru-RU" dirty="0" err="1"/>
              <a:t>від</a:t>
            </a:r>
            <a:r>
              <a:rPr lang="ru-RU" dirty="0"/>
              <a:t> </a:t>
            </a:r>
            <a:r>
              <a:rPr lang="ru-RU" dirty="0" err="1"/>
              <a:t>яких</a:t>
            </a:r>
            <a:r>
              <a:rPr lang="ru-RU" dirty="0"/>
              <a:t> </a:t>
            </a:r>
            <a:r>
              <a:rPr lang="ru-RU" dirty="0" err="1"/>
              <a:t>залежить</a:t>
            </a:r>
            <a:r>
              <a:rPr lang="ru-RU" dirty="0"/>
              <a:t> верстка і </a:t>
            </a:r>
            <a:r>
              <a:rPr lang="ru-RU" dirty="0" err="1"/>
              <a:t>т.д</a:t>
            </a:r>
            <a:r>
              <a:rPr lang="ru-RU" dirty="0"/>
              <a:t>!</a:t>
            </a:r>
            <a:endParaRPr lang="uk-UA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566" y="1566983"/>
            <a:ext cx="5449962" cy="4069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86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291"/>
          </a:xfrm>
        </p:spPr>
        <p:txBody>
          <a:bodyPr>
            <a:normAutofit fontScale="90000"/>
          </a:bodyPr>
          <a:lstStyle/>
          <a:p>
            <a:r>
              <a:rPr lang="uk-UA" b="1" dirty="0"/>
              <a:t>Селектор </a:t>
            </a:r>
            <a:r>
              <a:rPr lang="en-US" b="1" dirty="0"/>
              <a:t>CLASS: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43891"/>
            <a:ext cx="8596668" cy="4697471"/>
          </a:xfrm>
        </p:spPr>
        <p:txBody>
          <a:bodyPr/>
          <a:lstStyle/>
          <a:p>
            <a:r>
              <a:rPr lang="uk-UA" dirty="0" smtClean="0"/>
              <a:t>Синтаксис:</a:t>
            </a:r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851" y="1898676"/>
            <a:ext cx="5719559" cy="387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78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8873"/>
          </a:xfrm>
        </p:spPr>
        <p:txBody>
          <a:bodyPr>
            <a:normAutofit fontScale="90000"/>
          </a:bodyPr>
          <a:lstStyle/>
          <a:p>
            <a:r>
              <a:rPr lang="ru-RU" b="1" dirty="0" err="1"/>
              <a:t>Контекстні</a:t>
            </a:r>
            <a:r>
              <a:rPr lang="ru-RU" b="1" dirty="0"/>
              <a:t> </a:t>
            </a:r>
            <a:r>
              <a:rPr lang="ru-RU" b="1" dirty="0" err="1"/>
              <a:t>селектори</a:t>
            </a:r>
            <a:r>
              <a:rPr lang="ru-RU" b="1" dirty="0"/>
              <a:t>:</a:t>
            </a:r>
            <a:br>
              <a:rPr lang="ru-RU" b="1" dirty="0"/>
            </a:b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288473"/>
            <a:ext cx="8596668" cy="5153891"/>
          </a:xfrm>
        </p:spPr>
        <p:txBody>
          <a:bodyPr>
            <a:normAutofit/>
          </a:bodyPr>
          <a:lstStyle/>
          <a:p>
            <a:r>
              <a:rPr lang="ru-RU" dirty="0" err="1"/>
              <a:t>Цей</a:t>
            </a:r>
            <a:r>
              <a:rPr lang="ru-RU" dirty="0"/>
              <a:t> вид </a:t>
            </a:r>
            <a:r>
              <a:rPr lang="ru-RU" dirty="0" err="1"/>
              <a:t>селекторів</a:t>
            </a:r>
            <a:r>
              <a:rPr lang="ru-RU" dirty="0"/>
              <a:t> </a:t>
            </a:r>
            <a:r>
              <a:rPr lang="ru-RU" dirty="0" err="1"/>
              <a:t>потрібний</a:t>
            </a:r>
            <a:r>
              <a:rPr lang="ru-RU" dirty="0"/>
              <a:t> для того, </a:t>
            </a:r>
            <a:r>
              <a:rPr lang="ru-RU" dirty="0" err="1"/>
              <a:t>щоб</a:t>
            </a:r>
            <a:r>
              <a:rPr lang="ru-RU" dirty="0"/>
              <a:t> стиль </a:t>
            </a:r>
            <a:r>
              <a:rPr lang="ru-RU" dirty="0" err="1"/>
              <a:t>застосовувався</a:t>
            </a:r>
            <a:r>
              <a:rPr lang="ru-RU" dirty="0"/>
              <a:t> при </a:t>
            </a:r>
            <a:r>
              <a:rPr lang="ru-RU" dirty="0" err="1"/>
              <a:t>умові</a:t>
            </a:r>
            <a:r>
              <a:rPr lang="ru-RU" dirty="0"/>
              <a:t>, </a:t>
            </a:r>
            <a:r>
              <a:rPr lang="ru-RU" dirty="0" err="1"/>
              <a:t>що</a:t>
            </a:r>
            <a:r>
              <a:rPr lang="ru-RU" dirty="0"/>
              <a:t> </a:t>
            </a:r>
            <a:r>
              <a:rPr lang="ru-RU" dirty="0" err="1"/>
              <a:t>даний</a:t>
            </a:r>
            <a:r>
              <a:rPr lang="ru-RU" dirty="0"/>
              <a:t> </a:t>
            </a:r>
            <a:r>
              <a:rPr lang="ru-RU" dirty="0" err="1"/>
              <a:t>елемент</a:t>
            </a:r>
            <a:r>
              <a:rPr lang="ru-RU" dirty="0"/>
              <a:t> </a:t>
            </a:r>
            <a:r>
              <a:rPr lang="ru-RU" dirty="0" err="1"/>
              <a:t>лежить</a:t>
            </a:r>
            <a:r>
              <a:rPr lang="ru-RU" dirty="0"/>
              <a:t> в </a:t>
            </a:r>
            <a:r>
              <a:rPr lang="ru-RU" dirty="0" err="1"/>
              <a:t>середині</a:t>
            </a:r>
            <a:r>
              <a:rPr lang="ru-RU" dirty="0"/>
              <a:t> </a:t>
            </a:r>
            <a:r>
              <a:rPr lang="ru-RU" dirty="0" err="1"/>
              <a:t>іншого</a:t>
            </a:r>
            <a:r>
              <a:rPr lang="ru-RU" dirty="0"/>
              <a:t> </a:t>
            </a:r>
            <a:r>
              <a:rPr lang="ru-RU" dirty="0" smtClean="0"/>
              <a:t>тегу.</a:t>
            </a:r>
          </a:p>
          <a:p>
            <a:r>
              <a:rPr lang="ru-RU" dirty="0" smtClean="0"/>
              <a:t>Синтаксис: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pPr marL="0" indent="0">
              <a:buNone/>
            </a:pPr>
            <a:r>
              <a:rPr lang="ru-RU" dirty="0" smtClean="0"/>
              <a:t>.</a:t>
            </a:r>
            <a:r>
              <a:rPr lang="ru-RU" dirty="0"/>
              <a:t/>
            </a:r>
            <a:br>
              <a:rPr lang="ru-RU" dirty="0"/>
            </a:b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b="12776"/>
          <a:stretch/>
        </p:blipFill>
        <p:spPr>
          <a:xfrm>
            <a:off x="2238980" y="2466109"/>
            <a:ext cx="5200156" cy="29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4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9709"/>
          </a:xfrm>
        </p:spPr>
        <p:txBody>
          <a:bodyPr>
            <a:normAutofit fontScale="90000"/>
          </a:bodyPr>
          <a:lstStyle/>
          <a:p>
            <a:r>
              <a:rPr lang="uk-UA" b="1" dirty="0"/>
              <a:t>Селектори параметрів:</a:t>
            </a:r>
            <a:br>
              <a:rPr lang="uk-UA" b="1" dirty="0"/>
            </a:b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99309"/>
            <a:ext cx="8596668" cy="4642053"/>
          </a:xfrm>
        </p:spPr>
        <p:txBody>
          <a:bodyPr/>
          <a:lstStyle/>
          <a:p>
            <a:r>
              <a:rPr lang="uk-UA" dirty="0" smtClean="0"/>
              <a:t>Синтаксис:</a:t>
            </a:r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168" y="1992699"/>
            <a:ext cx="5550293" cy="302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0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0436"/>
          </a:xfrm>
        </p:spPr>
        <p:txBody>
          <a:bodyPr/>
          <a:lstStyle/>
          <a:p>
            <a:r>
              <a:rPr lang="uk-UA" b="1" dirty="0"/>
              <a:t>Як задати </a:t>
            </a:r>
            <a:r>
              <a:rPr lang="en-US" b="1" dirty="0"/>
              <a:t>CSS </a:t>
            </a:r>
            <a:r>
              <a:rPr lang="uk-UA" b="1" dirty="0" smtClean="0"/>
              <a:t>стиль?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30037"/>
            <a:ext cx="8596668" cy="4711326"/>
          </a:xfrm>
        </p:spPr>
        <p:txBody>
          <a:bodyPr/>
          <a:lstStyle/>
          <a:p>
            <a:r>
              <a:rPr lang="ru-RU" dirty="0" err="1"/>
              <a:t>Варіанти</a:t>
            </a:r>
            <a:r>
              <a:rPr lang="ru-RU" dirty="0"/>
              <a:t>:</a:t>
            </a:r>
          </a:p>
          <a:p>
            <a:pPr lvl="1"/>
            <a:r>
              <a:rPr lang="ru-RU" b="1" dirty="0" err="1"/>
              <a:t>Inline</a:t>
            </a:r>
            <a:r>
              <a:rPr lang="ru-RU" b="1" dirty="0"/>
              <a:t>-стиль</a:t>
            </a:r>
            <a:r>
              <a:rPr lang="ru-RU" dirty="0"/>
              <a:t>.</a:t>
            </a:r>
          </a:p>
          <a:p>
            <a:pPr lvl="1"/>
            <a:r>
              <a:rPr lang="ru-RU" b="1" dirty="0" err="1"/>
              <a:t>Вбудований</a:t>
            </a:r>
            <a:r>
              <a:rPr lang="ru-RU" b="1" dirty="0"/>
              <a:t> стиль</a:t>
            </a:r>
            <a:r>
              <a:rPr lang="ru-RU" dirty="0"/>
              <a:t>.</a:t>
            </a:r>
          </a:p>
          <a:p>
            <a:pPr lvl="1"/>
            <a:r>
              <a:rPr lang="ru-RU" b="1" dirty="0" err="1"/>
              <a:t>Імпортований</a:t>
            </a:r>
            <a:r>
              <a:rPr lang="ru-RU" b="1" dirty="0"/>
              <a:t> стиль</a:t>
            </a:r>
            <a:r>
              <a:rPr lang="ru-RU" dirty="0"/>
              <a:t>.</a:t>
            </a:r>
          </a:p>
          <a:p>
            <a:pPr lvl="1"/>
            <a:r>
              <a:rPr lang="ru-RU" b="1" dirty="0"/>
              <a:t>Стиль </a:t>
            </a:r>
            <a:r>
              <a:rPr lang="ru-RU" b="1" dirty="0" err="1"/>
              <a:t>імпортований</a:t>
            </a:r>
            <a:r>
              <a:rPr lang="ru-RU" b="1" dirty="0"/>
              <a:t> </a:t>
            </a:r>
            <a:r>
              <a:rPr lang="ru-RU" b="1" dirty="0" err="1"/>
              <a:t>Із</a:t>
            </a:r>
            <a:r>
              <a:rPr lang="ru-RU" b="1" dirty="0"/>
              <a:t> файлу</a:t>
            </a:r>
            <a:r>
              <a:rPr lang="ru-RU" dirty="0"/>
              <a:t>.</a:t>
            </a:r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9495" y="2502664"/>
            <a:ext cx="4907851" cy="386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0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5855"/>
          </a:xfrm>
        </p:spPr>
        <p:txBody>
          <a:bodyPr/>
          <a:lstStyle/>
          <a:p>
            <a:r>
              <a:rPr lang="uk-UA" b="1" dirty="0" smtClean="0"/>
              <a:t>Що таке </a:t>
            </a:r>
            <a:r>
              <a:rPr lang="en-US" b="1" dirty="0" smtClean="0"/>
              <a:t>HTML</a:t>
            </a:r>
            <a:r>
              <a:rPr lang="uk-UA" b="1" dirty="0" smtClean="0"/>
              <a:t>?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85455"/>
            <a:ext cx="8596668" cy="4655907"/>
          </a:xfrm>
        </p:spPr>
        <p:txBody>
          <a:bodyPr>
            <a:normAutofit/>
          </a:bodyPr>
          <a:lstStyle/>
          <a:p>
            <a:r>
              <a:rPr lang="en-US" sz="2000" dirty="0"/>
              <a:t>HTML — </a:t>
            </a:r>
            <a:r>
              <a:rPr lang="uk-UA" sz="2000" dirty="0"/>
              <a:t>це мова тегів, засобами якої здійснюється розмічання </a:t>
            </a:r>
            <a:r>
              <a:rPr lang="uk-UA" sz="2000" dirty="0" err="1"/>
              <a:t>вебсторінок</a:t>
            </a:r>
            <a:r>
              <a:rPr lang="uk-UA" sz="2000" dirty="0"/>
              <a:t> для мережі Інтернет. Браузери отримують </a:t>
            </a:r>
            <a:r>
              <a:rPr lang="en-US" sz="2000" dirty="0"/>
              <a:t>HTML-</a:t>
            </a:r>
            <a:r>
              <a:rPr lang="uk-UA" sz="2000" dirty="0"/>
              <a:t>документи з </a:t>
            </a:r>
            <a:r>
              <a:rPr lang="uk-UA" sz="2000" dirty="0" err="1"/>
              <a:t>вебсервера</a:t>
            </a:r>
            <a:r>
              <a:rPr lang="uk-UA" sz="2000" dirty="0"/>
              <a:t> або з локальної пам'яті й передають документи в мультимедійні </a:t>
            </a:r>
            <a:r>
              <a:rPr lang="uk-UA" sz="2000" dirty="0" err="1"/>
              <a:t>вебсторінки</a:t>
            </a:r>
            <a:r>
              <a:rPr lang="uk-UA" sz="2000" dirty="0"/>
              <a:t>.</a:t>
            </a:r>
            <a:endParaRPr lang="en-US" sz="20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854" y="2701637"/>
            <a:ext cx="2833255" cy="28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48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8873"/>
          </a:xfrm>
        </p:spPr>
        <p:txBody>
          <a:bodyPr/>
          <a:lstStyle/>
          <a:p>
            <a:r>
              <a:rPr lang="uk-UA" b="1" dirty="0" smtClean="0"/>
              <a:t>Основні терміни </a:t>
            </a:r>
            <a:r>
              <a:rPr lang="en-US" b="1" dirty="0" smtClean="0"/>
              <a:t>HTML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288473"/>
            <a:ext cx="8596668" cy="5250872"/>
          </a:xfrm>
        </p:spPr>
        <p:txBody>
          <a:bodyPr>
            <a:normAutofit/>
          </a:bodyPr>
          <a:lstStyle/>
          <a:p>
            <a:r>
              <a:rPr lang="uk-UA" b="1" dirty="0" smtClean="0"/>
              <a:t>Тег</a:t>
            </a:r>
          </a:p>
          <a:p>
            <a:pPr lvl="1"/>
            <a:r>
              <a:rPr lang="uk-UA" dirty="0" smtClean="0"/>
              <a:t>Це мітка, що вказує </a:t>
            </a:r>
            <a:r>
              <a:rPr lang="uk-UA" dirty="0"/>
              <a:t>браузеру, як він повинен показувати </a:t>
            </a:r>
            <a:r>
              <a:rPr lang="uk-UA" dirty="0" err="1" smtClean="0"/>
              <a:t>вебсайт</a:t>
            </a:r>
            <a:r>
              <a:rPr lang="uk-UA" dirty="0" smtClean="0"/>
              <a:t>. </a:t>
            </a:r>
          </a:p>
          <a:p>
            <a:pPr lvl="1"/>
            <a:r>
              <a:rPr lang="uk-UA" dirty="0" smtClean="0"/>
              <a:t>Всі </a:t>
            </a:r>
            <a:r>
              <a:rPr lang="uk-UA" dirty="0"/>
              <a:t>теги мають однаковий формат: вони починаються знаком "&lt;" і закінчуються </a:t>
            </a:r>
            <a:r>
              <a:rPr lang="uk-UA" dirty="0" smtClean="0"/>
              <a:t>знаком</a:t>
            </a:r>
            <a:r>
              <a:rPr lang="en-US" dirty="0" smtClean="0"/>
              <a:t> </a:t>
            </a:r>
            <a:r>
              <a:rPr lang="en-US" dirty="0"/>
              <a:t>"&gt;". </a:t>
            </a:r>
            <a:endParaRPr lang="uk-UA" dirty="0" smtClean="0"/>
          </a:p>
          <a:p>
            <a:pPr lvl="1"/>
            <a:r>
              <a:rPr lang="uk-UA" dirty="0" smtClean="0"/>
              <a:t>Зазвичай </a:t>
            </a:r>
            <a:r>
              <a:rPr lang="uk-UA" dirty="0"/>
              <a:t>є два теги - відкриваючий: &lt;</a:t>
            </a:r>
            <a:r>
              <a:rPr lang="en-US" dirty="0"/>
              <a:t>html&gt; </a:t>
            </a:r>
            <a:r>
              <a:rPr lang="uk-UA" dirty="0"/>
              <a:t>і закриваючий: &lt;/</a:t>
            </a:r>
            <a:r>
              <a:rPr lang="en-US" dirty="0"/>
              <a:t>html&gt;. </a:t>
            </a:r>
            <a:r>
              <a:rPr lang="uk-UA" dirty="0"/>
              <a:t>Різниця в тому, що в закриваючому є </a:t>
            </a:r>
            <a:r>
              <a:rPr lang="uk-UA" dirty="0" err="1"/>
              <a:t>слеш</a:t>
            </a:r>
            <a:r>
              <a:rPr lang="uk-UA" dirty="0"/>
              <a:t> "/". </a:t>
            </a:r>
            <a:endParaRPr lang="uk-UA" dirty="0" smtClean="0"/>
          </a:p>
          <a:p>
            <a:r>
              <a:rPr lang="uk-UA" b="1" dirty="0" smtClean="0"/>
              <a:t>Елемент</a:t>
            </a:r>
            <a:endParaRPr lang="en-US" b="1" dirty="0" smtClean="0"/>
          </a:p>
          <a:p>
            <a:pPr lvl="1"/>
            <a:r>
              <a:rPr lang="uk-UA" dirty="0" smtClean="0"/>
              <a:t>Власне вміст </a:t>
            </a:r>
            <a:r>
              <a:rPr lang="uk-UA" dirty="0" err="1" smtClean="0"/>
              <a:t>тега</a:t>
            </a:r>
            <a:endParaRPr lang="uk-UA" dirty="0" smtClean="0"/>
          </a:p>
          <a:p>
            <a:pPr lvl="1"/>
            <a:r>
              <a:rPr lang="uk-UA" dirty="0" smtClean="0"/>
              <a:t>Складається з відкриваючого </a:t>
            </a:r>
            <a:r>
              <a:rPr lang="uk-UA" dirty="0" err="1" smtClean="0"/>
              <a:t>тега</a:t>
            </a:r>
            <a:r>
              <a:rPr lang="uk-UA" dirty="0" smtClean="0"/>
              <a:t>, закриваючого </a:t>
            </a:r>
            <a:r>
              <a:rPr lang="uk-UA" dirty="0" err="1" smtClean="0"/>
              <a:t>тега</a:t>
            </a:r>
            <a:r>
              <a:rPr lang="uk-UA" dirty="0" smtClean="0"/>
              <a:t> та тексту між ними</a:t>
            </a:r>
          </a:p>
          <a:p>
            <a:pPr marL="457200" lvl="1" indent="0" algn="ctr">
              <a:buNone/>
            </a:pPr>
            <a:r>
              <a:rPr lang="en-US" dirty="0"/>
              <a:t>&lt;h1&gt;Hello!&lt;/h1</a:t>
            </a:r>
            <a:r>
              <a:rPr lang="en-US" dirty="0" smtClean="0"/>
              <a:t>&gt;</a:t>
            </a:r>
          </a:p>
          <a:p>
            <a:pPr lvl="1"/>
            <a:r>
              <a:rPr lang="uk-UA" dirty="0" smtClean="0"/>
              <a:t>Більшість елементів мають саме таку структуру, однак є елементи, які не мають закриваючого </a:t>
            </a:r>
            <a:r>
              <a:rPr lang="uk-UA" dirty="0" err="1" smtClean="0"/>
              <a:t>тега</a:t>
            </a:r>
            <a:r>
              <a:rPr lang="uk-UA" dirty="0" smtClean="0"/>
              <a:t>, наприклад елемент </a:t>
            </a:r>
            <a:r>
              <a:rPr lang="en-US" dirty="0" smtClean="0"/>
              <a:t>&lt;</a:t>
            </a:r>
            <a:r>
              <a:rPr lang="en-US" dirty="0" err="1" smtClean="0"/>
              <a:t>br</a:t>
            </a:r>
            <a:r>
              <a:rPr lang="en-US" dirty="0" smtClean="0"/>
              <a:t>&gt;</a:t>
            </a:r>
            <a:r>
              <a:rPr lang="uk-UA" dirty="0" smtClean="0"/>
              <a:t>, що означає розрив рядка</a:t>
            </a:r>
          </a:p>
          <a:p>
            <a:r>
              <a:rPr lang="uk-UA" b="1" dirty="0" smtClean="0"/>
              <a:t>Атрибут</a:t>
            </a:r>
          </a:p>
          <a:p>
            <a:pPr lvl="1"/>
            <a:r>
              <a:rPr lang="uk-UA" dirty="0" smtClean="0"/>
              <a:t>Потрібен для того щоб зберігати додаткову інформацію про елемент</a:t>
            </a:r>
          </a:p>
          <a:p>
            <a:pPr marL="457200" lvl="1" indent="0" algn="ctr">
              <a:buNone/>
            </a:pPr>
            <a:r>
              <a:rPr lang="en-US" dirty="0" smtClean="0"/>
              <a:t>&lt;div id=“main”&gt;Title&lt;/div&gt;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06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8873"/>
          </a:xfrm>
        </p:spPr>
        <p:txBody>
          <a:bodyPr/>
          <a:lstStyle/>
          <a:p>
            <a:r>
              <a:rPr lang="uk-UA" b="1" dirty="0" smtClean="0"/>
              <a:t>Базова структура </a:t>
            </a:r>
            <a:r>
              <a:rPr lang="en-US" b="1" dirty="0" smtClean="0"/>
              <a:t>HTML</a:t>
            </a:r>
            <a:r>
              <a:rPr lang="uk-UA" b="1" dirty="0" smtClean="0"/>
              <a:t> документу</a:t>
            </a:r>
            <a:endParaRPr lang="en-US" b="1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017" y="2092037"/>
            <a:ext cx="7669302" cy="299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5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291"/>
          </a:xfrm>
        </p:spPr>
        <p:txBody>
          <a:bodyPr>
            <a:normAutofit/>
          </a:bodyPr>
          <a:lstStyle/>
          <a:p>
            <a:r>
              <a:rPr lang="ru-RU" sz="3200" b="1" dirty="0" err="1" smtClean="0"/>
              <a:t>Методи</a:t>
            </a:r>
            <a:r>
              <a:rPr lang="ru-RU" sz="3200" b="1" dirty="0" smtClean="0"/>
              <a:t> </a:t>
            </a:r>
            <a:r>
              <a:rPr lang="ru-RU" sz="3200" b="1" dirty="0" err="1"/>
              <a:t>форматування</a:t>
            </a:r>
            <a:r>
              <a:rPr lang="ru-RU" sz="3200" b="1" dirty="0"/>
              <a:t> тексту на </a:t>
            </a:r>
            <a:r>
              <a:rPr lang="ru-RU" sz="3200" b="1" dirty="0" err="1"/>
              <a:t>сторінці</a:t>
            </a:r>
            <a:endParaRPr lang="en-US" sz="3200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43891"/>
            <a:ext cx="8596668" cy="4697471"/>
          </a:xfrm>
        </p:spPr>
        <p:txBody>
          <a:bodyPr/>
          <a:lstStyle/>
          <a:p>
            <a:r>
              <a:rPr lang="ru-RU" dirty="0" smtClean="0"/>
              <a:t>Весь </a:t>
            </a:r>
            <a:r>
              <a:rPr lang="ru-RU" dirty="0" err="1"/>
              <a:t>головний</a:t>
            </a:r>
            <a:r>
              <a:rPr lang="ru-RU" dirty="0"/>
              <a:t> контент </a:t>
            </a:r>
            <a:r>
              <a:rPr lang="ru-RU" dirty="0" err="1"/>
              <a:t>сторінки</a:t>
            </a:r>
            <a:r>
              <a:rPr lang="ru-RU" dirty="0"/>
              <a:t> </a:t>
            </a:r>
            <a:r>
              <a:rPr lang="ru-RU" dirty="0" err="1"/>
              <a:t>розміщується</a:t>
            </a:r>
            <a:r>
              <a:rPr lang="ru-RU" dirty="0"/>
              <a:t> в тегах &lt;BODY&gt;наш текст&lt;/BODY&gt;</a:t>
            </a:r>
          </a:p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   </a:t>
            </a:r>
            <a:r>
              <a:rPr lang="ru-RU" dirty="0" err="1" smtClean="0"/>
              <a:t>Розглянемо</a:t>
            </a:r>
            <a:r>
              <a:rPr lang="ru-RU" dirty="0" smtClean="0"/>
              <a:t> </a:t>
            </a:r>
            <a:r>
              <a:rPr lang="ru-RU" dirty="0"/>
              <a:t>теги, </a:t>
            </a:r>
            <a:r>
              <a:rPr lang="ru-RU" dirty="0" err="1"/>
              <a:t>які</a:t>
            </a:r>
            <a:r>
              <a:rPr lang="ru-RU" dirty="0"/>
              <a:t> </a:t>
            </a:r>
            <a:r>
              <a:rPr lang="ru-RU" dirty="0" err="1"/>
              <a:t>використовують</a:t>
            </a:r>
            <a:r>
              <a:rPr lang="ru-RU" dirty="0"/>
              <a:t> для </a:t>
            </a:r>
            <a:r>
              <a:rPr lang="ru-RU" dirty="0" err="1"/>
              <a:t>форматування</a:t>
            </a:r>
            <a:r>
              <a:rPr lang="ru-RU" dirty="0"/>
              <a:t> тексту.</a:t>
            </a:r>
          </a:p>
          <a:p>
            <a:pPr marL="0" indent="0">
              <a:buNone/>
            </a:pPr>
            <a:r>
              <a:rPr lang="ru-RU" dirty="0" smtClean="0"/>
              <a:t>     Теги </a:t>
            </a:r>
            <a:r>
              <a:rPr lang="ru-RU" dirty="0" err="1"/>
              <a:t>форматування</a:t>
            </a:r>
            <a:r>
              <a:rPr lang="ru-RU" dirty="0"/>
              <a:t> </a:t>
            </a:r>
            <a:r>
              <a:rPr lang="ru-RU" dirty="0" err="1"/>
              <a:t>символів</a:t>
            </a:r>
            <a:r>
              <a:rPr lang="ru-RU" dirty="0"/>
              <a:t> тексту (вони </a:t>
            </a:r>
            <a:r>
              <a:rPr lang="ru-RU" dirty="0" err="1"/>
              <a:t>парні</a:t>
            </a:r>
            <a:r>
              <a:rPr lang="ru-RU" dirty="0"/>
              <a:t>):</a:t>
            </a:r>
          </a:p>
          <a:p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822" y="3042621"/>
            <a:ext cx="4591691" cy="262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76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6582"/>
          </a:xfrm>
        </p:spPr>
        <p:txBody>
          <a:bodyPr>
            <a:normAutofit/>
          </a:bodyPr>
          <a:lstStyle/>
          <a:p>
            <a:r>
              <a:rPr lang="ru-RU" sz="3200" b="1" dirty="0" err="1"/>
              <a:t>Методи</a:t>
            </a:r>
            <a:r>
              <a:rPr lang="ru-RU" sz="3200" b="1" dirty="0"/>
              <a:t> </a:t>
            </a:r>
            <a:r>
              <a:rPr lang="ru-RU" sz="3200" b="1" dirty="0" err="1"/>
              <a:t>форматування</a:t>
            </a:r>
            <a:r>
              <a:rPr lang="ru-RU" sz="3200" b="1" dirty="0"/>
              <a:t> тексту на </a:t>
            </a:r>
            <a:r>
              <a:rPr lang="ru-RU" sz="3200" b="1" dirty="0" err="1"/>
              <a:t>сторінці</a:t>
            </a:r>
            <a:endParaRPr lang="en-US" sz="3200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16183"/>
            <a:ext cx="8596668" cy="4725180"/>
          </a:xfrm>
        </p:spPr>
        <p:txBody>
          <a:bodyPr/>
          <a:lstStyle/>
          <a:p>
            <a:r>
              <a:rPr lang="ru-RU" dirty="0"/>
              <a:t>Теги для </a:t>
            </a:r>
            <a:r>
              <a:rPr lang="ru-RU" dirty="0" err="1"/>
              <a:t>розміщення</a:t>
            </a:r>
            <a:r>
              <a:rPr lang="ru-RU" dirty="0"/>
              <a:t> тексту (вони </a:t>
            </a:r>
            <a:r>
              <a:rPr lang="ru-RU" dirty="0" err="1"/>
              <a:t>одинарні</a:t>
            </a:r>
            <a:r>
              <a:rPr lang="ru-RU" dirty="0" smtClean="0"/>
              <a:t>):</a:t>
            </a:r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 smtClean="0"/>
          </a:p>
          <a:p>
            <a:r>
              <a:rPr lang="uk-UA" dirty="0"/>
              <a:t>Заголовок - окремий тип абзацу. Є шість видів заголовків, які відрізняються роз­мірами символів: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481" y="1657623"/>
            <a:ext cx="4169955" cy="205513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086" y="4447309"/>
            <a:ext cx="3713020" cy="2216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05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1"/>
            <a:ext cx="8596668" cy="651164"/>
          </a:xfrm>
        </p:spPr>
        <p:txBody>
          <a:bodyPr>
            <a:normAutofit fontScale="90000"/>
          </a:bodyPr>
          <a:lstStyle/>
          <a:p>
            <a:r>
              <a:rPr lang="ru-RU" b="1" dirty="0" err="1"/>
              <a:t>Методи</a:t>
            </a:r>
            <a:r>
              <a:rPr lang="ru-RU" b="1" dirty="0"/>
              <a:t> </a:t>
            </a:r>
            <a:r>
              <a:rPr lang="ru-RU" b="1" dirty="0" err="1"/>
              <a:t>форматування</a:t>
            </a:r>
            <a:r>
              <a:rPr lang="ru-RU" b="1" dirty="0"/>
              <a:t> тексту на </a:t>
            </a:r>
            <a:r>
              <a:rPr lang="ru-RU" b="1" dirty="0" err="1"/>
              <a:t>сторінці</a:t>
            </a:r>
            <a:endParaRPr lang="en-US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85455"/>
            <a:ext cx="8596668" cy="4655907"/>
          </a:xfrm>
        </p:spPr>
        <p:txBody>
          <a:bodyPr/>
          <a:lstStyle/>
          <a:p>
            <a:r>
              <a:rPr lang="ru-RU" dirty="0"/>
              <a:t>Заголовок за </a:t>
            </a:r>
            <a:r>
              <a:rPr lang="ru-RU" dirty="0" err="1"/>
              <a:t>замовчуванням</a:t>
            </a:r>
            <a:r>
              <a:rPr lang="ru-RU" dirty="0"/>
              <a:t> </a:t>
            </a:r>
            <a:r>
              <a:rPr lang="ru-RU" dirty="0" err="1"/>
              <a:t>вирівнюється</a:t>
            </a:r>
            <a:r>
              <a:rPr lang="ru-RU" dirty="0"/>
              <a:t> до </a:t>
            </a:r>
            <a:r>
              <a:rPr lang="ru-RU" dirty="0" err="1"/>
              <a:t>лівого</a:t>
            </a:r>
            <a:r>
              <a:rPr lang="ru-RU" dirty="0"/>
              <a:t> краю </a:t>
            </a:r>
            <a:r>
              <a:rPr lang="ru-RU" dirty="0" err="1"/>
              <a:t>вікна</a:t>
            </a:r>
            <a:r>
              <a:rPr lang="ru-RU" dirty="0"/>
              <a:t>. </a:t>
            </a:r>
            <a:r>
              <a:rPr lang="ru-RU" dirty="0" err="1"/>
              <a:t>Якщо</a:t>
            </a:r>
            <a:r>
              <a:rPr lang="ru-RU" dirty="0"/>
              <a:t> </a:t>
            </a:r>
            <a:r>
              <a:rPr lang="ru-RU" dirty="0" err="1"/>
              <a:t>вирівнювання</a:t>
            </a:r>
            <a:r>
              <a:rPr lang="ru-RU" dirty="0"/>
              <a:t> заголовка </a:t>
            </a:r>
            <a:r>
              <a:rPr lang="ru-RU" dirty="0" err="1"/>
              <a:t>чи</a:t>
            </a:r>
            <a:r>
              <a:rPr lang="ru-RU" dirty="0"/>
              <a:t> </a:t>
            </a:r>
            <a:r>
              <a:rPr lang="ru-RU" dirty="0" err="1"/>
              <a:t>іншого</a:t>
            </a:r>
            <a:r>
              <a:rPr lang="ru-RU" dirty="0"/>
              <a:t> </a:t>
            </a:r>
            <a:r>
              <a:rPr lang="ru-RU" dirty="0" err="1"/>
              <a:t>елемента</a:t>
            </a:r>
            <a:r>
              <a:rPr lang="ru-RU" dirty="0"/>
              <a:t> на </a:t>
            </a:r>
            <a:r>
              <a:rPr lang="ru-RU" dirty="0" err="1"/>
              <a:t>сторінці</a:t>
            </a:r>
            <a:r>
              <a:rPr lang="ru-RU" dirty="0"/>
              <a:t> </a:t>
            </a:r>
            <a:r>
              <a:rPr lang="ru-RU" dirty="0" err="1"/>
              <a:t>потрібно</a:t>
            </a:r>
            <a:r>
              <a:rPr lang="ru-RU" dirty="0"/>
              <a:t> </a:t>
            </a:r>
            <a:r>
              <a:rPr lang="ru-RU" dirty="0" err="1"/>
              <a:t>задати</a:t>
            </a:r>
            <a:r>
              <a:rPr lang="ru-RU" dirty="0"/>
              <a:t> явно, то </a:t>
            </a:r>
            <a:r>
              <a:rPr lang="ru-RU" dirty="0" err="1"/>
              <a:t>використовують</a:t>
            </a:r>
            <a:r>
              <a:rPr lang="ru-RU" dirty="0"/>
              <a:t> теги </a:t>
            </a:r>
            <a:r>
              <a:rPr lang="ru-RU" dirty="0" err="1"/>
              <a:t>вирів­нювання</a:t>
            </a:r>
            <a:r>
              <a:rPr lang="ru-RU" dirty="0"/>
              <a:t>: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7022" y="2646218"/>
            <a:ext cx="4782694" cy="171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35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34291"/>
          </a:xfrm>
        </p:spPr>
        <p:txBody>
          <a:bodyPr/>
          <a:lstStyle/>
          <a:p>
            <a:r>
              <a:rPr lang="uk-UA" b="1" dirty="0" smtClean="0"/>
              <a:t>Що таке </a:t>
            </a:r>
            <a:r>
              <a:rPr lang="en-US" b="1" dirty="0" smtClean="0"/>
              <a:t>CSS</a:t>
            </a:r>
            <a:r>
              <a:rPr lang="uk-UA" b="1" dirty="0" smtClean="0"/>
              <a:t>?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43891"/>
            <a:ext cx="8596668" cy="4697471"/>
          </a:xfrm>
        </p:spPr>
        <p:txBody>
          <a:bodyPr/>
          <a:lstStyle/>
          <a:p>
            <a:r>
              <a:rPr lang="uk-UA" dirty="0"/>
              <a:t>Як і </a:t>
            </a:r>
            <a:r>
              <a:rPr lang="en-US" dirty="0"/>
              <a:t>HTML, CSS </a:t>
            </a:r>
            <a:r>
              <a:rPr lang="uk-UA" dirty="0"/>
              <a:t>не є справжньою мовою програмування. Це лише </a:t>
            </a:r>
            <a:r>
              <a:rPr lang="uk-UA" i="1" dirty="0"/>
              <a:t>мова таблиць стилів</a:t>
            </a:r>
            <a:r>
              <a:rPr lang="uk-UA" dirty="0"/>
              <a:t>, яка дозволяє задавати стилі обраним елементам у </a:t>
            </a:r>
            <a:r>
              <a:rPr lang="en-US" dirty="0"/>
              <a:t>HTML </a:t>
            </a:r>
            <a:r>
              <a:rPr lang="uk-UA" dirty="0"/>
              <a:t>документах. Наприклад, для того, щоб вибрати </a:t>
            </a:r>
            <a:r>
              <a:rPr lang="uk-UA" b="1" dirty="0"/>
              <a:t>усі</a:t>
            </a:r>
            <a:r>
              <a:rPr lang="uk-UA" dirty="0"/>
              <a:t> параграфи на </a:t>
            </a:r>
            <a:r>
              <a:rPr lang="en-US" dirty="0"/>
              <a:t>HTML </a:t>
            </a:r>
            <a:r>
              <a:rPr lang="uk-UA" dirty="0"/>
              <a:t>сторінці та зробити колір їхнього тексту червоним, потрібно написати такий </a:t>
            </a:r>
            <a:r>
              <a:rPr lang="en-US" dirty="0"/>
              <a:t>CSS</a:t>
            </a:r>
            <a:r>
              <a:rPr lang="en-US" dirty="0" smtClean="0"/>
              <a:t>:</a:t>
            </a:r>
          </a:p>
          <a:p>
            <a:pPr marL="2628900" lvl="6" indent="0">
              <a:buNone/>
            </a:pPr>
            <a:r>
              <a:rPr lang="en-US" altLang="en-US" sz="1400" dirty="0"/>
              <a:t>p { </a:t>
            </a:r>
            <a:endParaRPr lang="en-US" altLang="en-US" sz="1400" dirty="0"/>
          </a:p>
          <a:p>
            <a:pPr marL="2628900" lvl="6" indent="0">
              <a:buNone/>
            </a:pPr>
            <a:r>
              <a:rPr lang="en-US" altLang="en-US" sz="1400" dirty="0"/>
              <a:t>	</a:t>
            </a:r>
            <a:r>
              <a:rPr lang="en-US" altLang="en-US" sz="1400" dirty="0"/>
              <a:t> </a:t>
            </a:r>
            <a:r>
              <a:rPr lang="en-US" altLang="en-US" sz="1400" dirty="0"/>
              <a:t>    color</a:t>
            </a:r>
            <a:r>
              <a:rPr lang="en-US" altLang="en-US" sz="1400" dirty="0"/>
              <a:t>: red; </a:t>
            </a:r>
            <a:endParaRPr lang="en-US" altLang="en-US" sz="1400" dirty="0"/>
          </a:p>
          <a:p>
            <a:pPr marL="2628900" lvl="6" indent="0">
              <a:buNone/>
            </a:pPr>
            <a:r>
              <a:rPr lang="en-US" altLang="en-US" sz="1400" dirty="0"/>
              <a:t>   }</a:t>
            </a: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565564" y="3333221"/>
            <a:ext cx="227948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295" y="3786657"/>
            <a:ext cx="3992707" cy="2254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0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06582"/>
          </a:xfrm>
        </p:spPr>
        <p:txBody>
          <a:bodyPr>
            <a:normAutofit/>
          </a:bodyPr>
          <a:lstStyle/>
          <a:p>
            <a:r>
              <a:rPr lang="uk-UA" b="1" dirty="0" smtClean="0"/>
              <a:t>Для чого потрібен </a:t>
            </a:r>
            <a:r>
              <a:rPr lang="en-US" b="1" dirty="0" smtClean="0"/>
              <a:t>CSS</a:t>
            </a:r>
            <a:r>
              <a:rPr lang="uk-UA" b="1" dirty="0" smtClean="0"/>
              <a:t>?</a:t>
            </a:r>
            <a:endParaRPr lang="en-US" b="1" dirty="0"/>
          </a:p>
        </p:txBody>
      </p:sp>
      <p:sp>
        <p:nvSpPr>
          <p:cNvPr id="3" name="Місце для вмісту 2"/>
          <p:cNvSpPr>
            <a:spLocks noGrp="1"/>
          </p:cNvSpPr>
          <p:nvPr>
            <p:ph idx="1"/>
          </p:nvPr>
        </p:nvSpPr>
        <p:spPr>
          <a:xfrm>
            <a:off x="677334" y="1316183"/>
            <a:ext cx="8596668" cy="4725180"/>
          </a:xfrm>
        </p:spPr>
        <p:txBody>
          <a:bodyPr/>
          <a:lstStyle/>
          <a:p>
            <a:r>
              <a:rPr lang="en-US" dirty="0" smtClean="0"/>
              <a:t>CSS</a:t>
            </a:r>
            <a:r>
              <a:rPr lang="uk-UA" dirty="0" smtClean="0"/>
              <a:t> відповідає за:</a:t>
            </a:r>
          </a:p>
          <a:p>
            <a:pPr lvl="1"/>
            <a:r>
              <a:rPr lang="uk-UA" dirty="0" smtClean="0"/>
              <a:t>шрифти</a:t>
            </a:r>
          </a:p>
          <a:p>
            <a:pPr lvl="1"/>
            <a:r>
              <a:rPr lang="uk-UA" dirty="0"/>
              <a:t>в</a:t>
            </a:r>
            <a:r>
              <a:rPr lang="uk-UA" dirty="0" smtClean="0"/>
              <a:t>ідступи</a:t>
            </a:r>
          </a:p>
          <a:p>
            <a:pPr lvl="1"/>
            <a:r>
              <a:rPr lang="uk-UA" dirty="0" smtClean="0"/>
              <a:t>висоту, ширину, колір тексту</a:t>
            </a:r>
          </a:p>
          <a:p>
            <a:pPr lvl="1"/>
            <a:r>
              <a:rPr lang="uk-UA" dirty="0" smtClean="0"/>
              <a:t>позиціонування елементів</a:t>
            </a:r>
          </a:p>
          <a:p>
            <a:pPr lvl="1"/>
            <a:r>
              <a:rPr lang="uk-UA" dirty="0" smtClean="0"/>
              <a:t>фонове зображення</a:t>
            </a:r>
            <a:endParaRPr lang="en-US" dirty="0"/>
          </a:p>
        </p:txBody>
      </p:sp>
      <p:pic>
        <p:nvPicPr>
          <p:cNvPr id="8" name="1 ZPlE0Td0GCO2mt3Ivrmp5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2783" y="2872136"/>
            <a:ext cx="4542674" cy="340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2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рань">
  <a:themeElements>
    <a:clrScheme name="Настроювані 24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433C29"/>
      </a:accent1>
      <a:accent2>
        <a:srgbClr val="7DE515"/>
      </a:accent2>
      <a:accent3>
        <a:srgbClr val="877852"/>
      </a:accent3>
      <a:accent4>
        <a:srgbClr val="C5E799"/>
      </a:accent4>
      <a:accent5>
        <a:srgbClr val="593500"/>
      </a:accent5>
      <a:accent6>
        <a:srgbClr val="C19859"/>
      </a:accent6>
      <a:hlink>
        <a:srgbClr val="6B9F25"/>
      </a:hlink>
      <a:folHlink>
        <a:srgbClr val="B26B02"/>
      </a:folHlink>
    </a:clrScheme>
    <a:fontScheme name="Грань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рань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106</TotalTime>
  <Words>465</Words>
  <Application>Microsoft Office PowerPoint</Application>
  <PresentationFormat>Широкий екран</PresentationFormat>
  <Paragraphs>103</Paragraphs>
  <Slides>16</Slides>
  <Notes>0</Notes>
  <HiddenSlides>0</HiddenSlides>
  <MMClips>1</MMClips>
  <ScaleCrop>false</ScaleCrop>
  <HeadingPairs>
    <vt:vector size="6" baseType="variant">
      <vt:variant>
        <vt:lpstr>Використані шрифти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Wingdings 3</vt:lpstr>
      <vt:lpstr>Грань</vt:lpstr>
      <vt:lpstr>Вступ до HTML та CSS. Верстка сайту </vt:lpstr>
      <vt:lpstr>Що таке HTML?</vt:lpstr>
      <vt:lpstr>Основні терміни HTML</vt:lpstr>
      <vt:lpstr>Базова структура HTML документу</vt:lpstr>
      <vt:lpstr>Методи форматування тексту на сторінці</vt:lpstr>
      <vt:lpstr>Методи форматування тексту на сторінці</vt:lpstr>
      <vt:lpstr>Методи форматування тексту на сторінці</vt:lpstr>
      <vt:lpstr>Що таке CSS?</vt:lpstr>
      <vt:lpstr>Для чого потрібен CSS?</vt:lpstr>
      <vt:lpstr>Синтаксис CSS</vt:lpstr>
      <vt:lpstr>Селектори CSS</vt:lpstr>
      <vt:lpstr>Селектор ID: </vt:lpstr>
      <vt:lpstr>Селектор CLASS: </vt:lpstr>
      <vt:lpstr>Контекстні селектори: </vt:lpstr>
      <vt:lpstr>Селектори параметрів: </vt:lpstr>
      <vt:lpstr>Як задати CSS стиль?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Вступ до HTML та CSS. Верстка сайту </dc:title>
  <dc:creator>USER</dc:creator>
  <cp:lastModifiedBy>USER</cp:lastModifiedBy>
  <cp:revision>20</cp:revision>
  <dcterms:created xsi:type="dcterms:W3CDTF">2021-03-12T19:43:43Z</dcterms:created>
  <dcterms:modified xsi:type="dcterms:W3CDTF">2021-03-12T21:30:17Z</dcterms:modified>
</cp:coreProperties>
</file>

<file path=docProps/thumbnail.jpeg>
</file>